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7" r:id="rId4"/>
    <p:sldId id="266" r:id="rId5"/>
    <p:sldId id="269" r:id="rId6"/>
    <p:sldId id="260" r:id="rId7"/>
    <p:sldId id="270" r:id="rId8"/>
    <p:sldId id="271" r:id="rId9"/>
    <p:sldId id="272" r:id="rId10"/>
    <p:sldId id="276" r:id="rId11"/>
    <p:sldId id="273" r:id="rId12"/>
    <p:sldId id="280" r:id="rId13"/>
    <p:sldId id="281" r:id="rId14"/>
    <p:sldId id="279" r:id="rId15"/>
    <p:sldId id="264" r:id="rId16"/>
    <p:sldId id="278" r:id="rId17"/>
    <p:sldId id="277" r:id="rId18"/>
    <p:sldId id="261" r:id="rId19"/>
    <p:sldId id="265" r:id="rId20"/>
    <p:sldId id="258" r:id="rId21"/>
    <p:sldId id="262" r:id="rId22"/>
    <p:sldId id="259" r:id="rId23"/>
    <p:sldId id="26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  <a:srgbClr val="66FF99"/>
    <a:srgbClr val="FF6600"/>
    <a:srgbClr val="FFFF00"/>
    <a:srgbClr val="FF0000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8" autoAdjust="0"/>
    <p:restoredTop sz="85631" autoAdjust="0"/>
  </p:normalViewPr>
  <p:slideViewPr>
    <p:cSldViewPr snapToGrid="0">
      <p:cViewPr>
        <p:scale>
          <a:sx n="80" d="100"/>
          <a:sy n="80" d="100"/>
        </p:scale>
        <p:origin x="133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E4DBFF-DBAF-4F52-8F66-C6D61FA8E8A1}" type="datetimeFigureOut">
              <a:rPr lang="en-US" smtClean="0"/>
              <a:t>9/22/2016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CC4601-0FFB-4B28-A1D2-FD7B20964E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610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Everyone</a:t>
            </a:r>
          </a:p>
          <a:p>
            <a:r>
              <a:rPr lang="en-US" baseline="0" dirty="0" smtClean="0"/>
              <a:t>I am Maroof </a:t>
            </a:r>
            <a:endParaRPr lang="en-US" baseline="0" dirty="0" smtClean="0"/>
          </a:p>
          <a:p>
            <a:r>
              <a:rPr lang="en-US" baseline="0" dirty="0" smtClean="0"/>
              <a:t>Today I will be talking about my project </a:t>
            </a:r>
            <a:r>
              <a:rPr lang="en-US" baseline="0" dirty="0" smtClean="0">
                <a:sym typeface="Wingdings" panose="05000000000000000000" pitchFamily="2" charset="2"/>
              </a:rPr>
              <a:t> The simulated smart car with reinforcement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8743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We</a:t>
            </a:r>
            <a:r>
              <a:rPr lang="en-US" baseline="0" dirty="0" smtClean="0"/>
              <a:t> have a trail showing the path of initial car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Police block him and find that the course of action has changed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tries the optimal path multiple time, if this is not possible it as mentioned previously randomly moves to another state thereby aiding in completing the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02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consider another scenario that would not be possible</a:t>
            </a:r>
            <a:r>
              <a:rPr lang="en-US" baseline="0" dirty="0" smtClean="0"/>
              <a:t> to train. </a:t>
            </a:r>
          </a:p>
          <a:p>
            <a:r>
              <a:rPr lang="en-US" baseline="0" dirty="0" smtClean="0"/>
              <a:t>The money and jail reward/punishment are integral to making the value space and one</a:t>
            </a:r>
          </a:p>
          <a:p>
            <a:r>
              <a:rPr lang="en-US" baseline="0" dirty="0" smtClean="0"/>
              <a:t>Cannot simply the previous strategy</a:t>
            </a:r>
          </a:p>
          <a:p>
            <a:r>
              <a:rPr lang="en-US" baseline="0" dirty="0" smtClean="0"/>
              <a:t>I thought of a way of doing this without ANY ADDITIONAL TRAINING</a:t>
            </a:r>
          </a:p>
          <a:p>
            <a:r>
              <a:rPr lang="en-US" baseline="0" dirty="0" smtClean="0"/>
              <a:t>Just take the matrix representation of value function and apply linear transformations</a:t>
            </a:r>
          </a:p>
          <a:p>
            <a:r>
              <a:rPr lang="en-US" baseline="0" dirty="0" smtClean="0"/>
              <a:t>Results are pretty conclusive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95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successfully lowered training times</a:t>
            </a:r>
          </a:p>
          <a:p>
            <a:r>
              <a:rPr lang="en-US" dirty="0" smtClean="0"/>
              <a:t>Found</a:t>
            </a:r>
            <a:r>
              <a:rPr lang="en-US" baseline="0" dirty="0" smtClean="0"/>
              <a:t> strategies to bypass training for dynamic cases</a:t>
            </a:r>
          </a:p>
          <a:p>
            <a:r>
              <a:rPr lang="en-US" baseline="0" dirty="0" smtClean="0"/>
              <a:t>Further work will look to extend these efficiencies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29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successfully lowered training times</a:t>
            </a:r>
          </a:p>
          <a:p>
            <a:r>
              <a:rPr lang="en-US" dirty="0" smtClean="0"/>
              <a:t>Found</a:t>
            </a:r>
            <a:r>
              <a:rPr lang="en-US" baseline="0" dirty="0" smtClean="0"/>
              <a:t> strategies to bypass training for dynamic cases</a:t>
            </a:r>
          </a:p>
          <a:p>
            <a:r>
              <a:rPr lang="en-US" baseline="0" dirty="0" smtClean="0"/>
              <a:t>Further work will look to extend these efficiencies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864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Reinforcement</a:t>
            </a:r>
            <a:r>
              <a:rPr lang="en-US" baseline="0" dirty="0" smtClean="0"/>
              <a:t> Learning has gotten a lot of publicity recently with alpha go and advances in robotics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Application</a:t>
            </a:r>
            <a:r>
              <a:rPr lang="en-US" baseline="0" dirty="0" smtClean="0"/>
              <a:t> </a:t>
            </a:r>
            <a:r>
              <a:rPr lang="en-US" baseline="0" dirty="0" smtClean="0"/>
              <a:t>of RL is in fields where conventional learning is just too complex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system needs to learn by interacting with the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RL systems have been known to figure out complex game of GO or even robot movement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My motivation is to start from first principles and update algorithm to make it more efficient</a:t>
            </a:r>
            <a:endParaRPr lang="en-US" dirty="0" smtClean="0"/>
          </a:p>
          <a:p>
            <a:r>
              <a:rPr lang="en-US" dirty="0" smtClean="0"/>
              <a:t>=================================================</a:t>
            </a:r>
          </a:p>
          <a:p>
            <a:r>
              <a:rPr lang="en-US" dirty="0" smtClean="0"/>
              <a:t>The motivation</a:t>
            </a:r>
            <a:r>
              <a:rPr lang="en-US" baseline="0" dirty="0" smtClean="0"/>
              <a:t> for this project comes from projects such as </a:t>
            </a:r>
          </a:p>
          <a:p>
            <a:r>
              <a:rPr lang="en-US" baseline="0" dirty="0" smtClean="0"/>
              <a:t>Recent alpha-go, various robotics projects where reinforcement learning was used. </a:t>
            </a:r>
          </a:p>
          <a:p>
            <a:r>
              <a:rPr lang="en-US" baseline="0" dirty="0" smtClean="0"/>
              <a:t>All of these examples have one thing in common</a:t>
            </a:r>
          </a:p>
          <a:p>
            <a:r>
              <a:rPr lang="en-US" baseline="0" dirty="0" smtClean="0"/>
              <a:t>The systems above learn through interaction with their environment and do not have rules specifying the correct 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060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Take for example a</a:t>
            </a:r>
            <a:r>
              <a:rPr lang="en-US" baseline="0" dirty="0" smtClean="0"/>
              <a:t> mouse trying to find food and not become it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does not know anything about its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Hence it needs to making steps to adjoining grid states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will only stop either when it gets the cheese to dies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in so doing create a value matrix that will show it the optimal path to follow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4131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smtClean="0"/>
              <a:t>The two modes of RL</a:t>
            </a:r>
            <a:r>
              <a:rPr lang="en-US" baseline="0" dirty="0" smtClean="0"/>
              <a:t> is exploration and exploitation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Take the example on the right,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The mouse found a path to the lower reward, if it chooses to exploit this path only it will never find the big cheese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should allow the mouse of make random walks to figure out the terrain and permeate the initial reward to all states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954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 We start with a reward</a:t>
            </a:r>
            <a:r>
              <a:rPr lang="en-US" baseline="0" dirty="0" smtClean="0"/>
              <a:t> system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gets passed into a simulator, which is my </a:t>
            </a:r>
            <a:r>
              <a:rPr lang="en-US" baseline="0" dirty="0" err="1" smtClean="0"/>
              <a:t>pygame</a:t>
            </a:r>
            <a:r>
              <a:rPr lang="en-US" baseline="0" dirty="0" smtClean="0"/>
              <a:t>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Through transitions of the car we are learning the environment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Finally we find the optimal </a:t>
            </a:r>
            <a:r>
              <a:rPr lang="en-US" baseline="0" dirty="0" err="1" smtClean="0"/>
              <a:t>stategy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strategy is applied back the </a:t>
            </a:r>
            <a:r>
              <a:rPr lang="en-US" baseline="0" dirty="0" err="1" smtClean="0"/>
              <a:t>pygame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First implementation</a:t>
            </a:r>
            <a:r>
              <a:rPr lang="en-US" baseline="0" dirty="0" smtClean="0"/>
              <a:t> is defining a matrix implementation of grid-action states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Second implementation is taking a 3D representation of obstacle, our and police car,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 and training it on two layers of a neural net </a:t>
            </a:r>
          </a:p>
          <a:p>
            <a:pPr marL="0" indent="0">
              <a:buFontTx/>
              <a:buNone/>
            </a:pPr>
            <a:r>
              <a:rPr lang="en-US" baseline="0" dirty="0" smtClean="0"/>
              <a:t>- After training we get a decision as output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051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The supposedly smart car needs to go to the bank and avoid jail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It is not supposed to hit the houses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What you can see that during training it </a:t>
            </a:r>
            <a:r>
              <a:rPr lang="en-US" baseline="0" smtClean="0"/>
              <a:t>is hitting 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You can see that the car is literally hitting all the obstacles (negative weights)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and it has no idea of where to go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initial random motion will get smoother when it reaches either of the end states (cash money or </a:t>
            </a:r>
            <a:r>
              <a:rPr lang="en-US" baseline="0" dirty="0" err="1" smtClean="0"/>
              <a:t>jailHouse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This training occurs thousands of time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9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this case the car</a:t>
            </a:r>
            <a:r>
              <a:rPr lang="en-US" baseline="0" dirty="0" smtClean="0"/>
              <a:t> has figured out where to go </a:t>
            </a:r>
          </a:p>
          <a:p>
            <a:r>
              <a:rPr lang="en-US" baseline="0" dirty="0" smtClean="0"/>
              <a:t>And no matter what the starting point it, it finds the optimal route to get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40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To make things</a:t>
            </a:r>
            <a:r>
              <a:rPr lang="en-US" baseline="0" dirty="0" smtClean="0"/>
              <a:t> more interesting lets introduce a dynamic entity to interact with our car</a:t>
            </a:r>
          </a:p>
          <a:p>
            <a:r>
              <a:rPr lang="en-US" baseline="0" dirty="0" smtClean="0"/>
              <a:t>- Generic way to do this is for each transition of the cyan car we would have trained a model</a:t>
            </a:r>
          </a:p>
          <a:p>
            <a:r>
              <a:rPr lang="en-US" dirty="0" smtClean="0"/>
              <a:t>- This</a:t>
            </a:r>
            <a:r>
              <a:rPr lang="en-US" baseline="0" dirty="0" smtClean="0"/>
              <a:t> seemed like a huge time drain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428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solution is to forgo training </a:t>
            </a:r>
            <a:r>
              <a:rPr lang="en-US" dirty="0" err="1" smtClean="0"/>
              <a:t>altogather</a:t>
            </a:r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visualization purposes think the police as distorting the reward matrix</a:t>
            </a:r>
          </a:p>
          <a:p>
            <a:r>
              <a:rPr lang="en-US" baseline="0" dirty="0" smtClean="0"/>
              <a:t>This will affect our car since it will always avoid these depression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CC4601-0FFB-4B28-A1D2-FD7B20964E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136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9/22/2016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gif"/><Relationship Id="rId3" Type="http://schemas.openxmlformats.org/officeDocument/2006/relationships/image" Target="../media/image24.png"/><Relationship Id="rId7" Type="http://schemas.openxmlformats.org/officeDocument/2006/relationships/image" Target="../media/image14.gif"/><Relationship Id="rId12" Type="http://schemas.openxmlformats.org/officeDocument/2006/relationships/image" Target="../media/image3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0.png"/><Relationship Id="rId5" Type="http://schemas.openxmlformats.org/officeDocument/2006/relationships/image" Target="../media/image25.jpg"/><Relationship Id="rId10" Type="http://schemas.openxmlformats.org/officeDocument/2006/relationships/image" Target="../media/image29.png"/><Relationship Id="rId4" Type="http://schemas.openxmlformats.org/officeDocument/2006/relationships/hyperlink" Target="mailto:maroof.hk@gmail.com" TargetMode="External"/><Relationship Id="rId9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025663" cy="3329581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Simulated Smart Car</a:t>
            </a:r>
            <a:br>
              <a:rPr lang="en-US" dirty="0" smtClean="0">
                <a:solidFill>
                  <a:srgbClr val="FFFF00"/>
                </a:solidFill>
              </a:rPr>
            </a:br>
            <a:r>
              <a:rPr lang="en-US" sz="2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with </a:t>
            </a:r>
            <a:r>
              <a:rPr lang="en-US" sz="4800" dirty="0" smtClean="0">
                <a:solidFill>
                  <a:schemeClr val="tx1"/>
                </a:solidFill>
              </a:rPr>
              <a:t>Reinforcement </a:t>
            </a:r>
            <a:r>
              <a:rPr lang="en-US" sz="4800" dirty="0" smtClean="0">
                <a:solidFill>
                  <a:schemeClr val="tx1"/>
                </a:solidFill>
              </a:rPr>
              <a:t>Learning</a:t>
            </a:r>
            <a:r>
              <a:rPr lang="en-US" sz="5400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	</a:t>
            </a:r>
            <a:endParaRPr lang="en-US" sz="54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4" y="4933244"/>
            <a:ext cx="8825658" cy="86142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Maroof </a:t>
            </a:r>
            <a:r>
              <a:rPr lang="en-US" sz="2800" dirty="0" smtClean="0"/>
              <a:t>H. Khan</a:t>
            </a: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018307" y="4943635"/>
            <a:ext cx="3512127" cy="0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18307" y="2930236"/>
            <a:ext cx="0" cy="2003008"/>
          </a:xfrm>
          <a:prstGeom prst="line">
            <a:avLst/>
          </a:prstGeom>
          <a:ln w="38100">
            <a:solidFill>
              <a:schemeClr val="tx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1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29" y="29685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091822" y="1364776"/>
            <a:ext cx="4527342" cy="758484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178651" y="1525258"/>
            <a:ext cx="1043697" cy="41564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1430" y="1519798"/>
            <a:ext cx="1063174" cy="40913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67075" y="1579189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385166" y="17580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882638" y="1741581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691583" y="175135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6747248" y="173599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62572" y="1496762"/>
            <a:ext cx="1159144" cy="459436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System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163891" y="1425271"/>
            <a:ext cx="997719" cy="53092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Strategy</a:t>
            </a:r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7" idx="1"/>
            <a:endCxn id="12" idx="2"/>
          </p:cNvCxnSpPr>
          <p:nvPr/>
        </p:nvCxnSpPr>
        <p:spPr>
          <a:xfrm rot="10800000">
            <a:off x="942144" y="1956199"/>
            <a:ext cx="2950440" cy="788289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2"/>
            <a:endCxn id="17" idx="3"/>
          </p:cNvCxnSpPr>
          <p:nvPr/>
        </p:nvCxnSpPr>
        <p:spPr>
          <a:xfrm rot="5400000">
            <a:off x="5790917" y="872653"/>
            <a:ext cx="788288" cy="2955380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808908" y="28366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Change</a:t>
            </a:r>
            <a:endParaRPr lang="en-US" sz="14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584" y="2337673"/>
            <a:ext cx="814787" cy="81362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117583" y="2628081"/>
            <a:ext cx="202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Update </a:t>
            </a:r>
          </a:p>
          <a:p>
            <a:r>
              <a:rPr lang="en-US" sz="1400" b="1" dirty="0" smtClean="0"/>
              <a:t>Opponent</a:t>
            </a:r>
            <a:endParaRPr lang="en-US" sz="1400" b="1" dirty="0"/>
          </a:p>
        </p:txBody>
      </p:sp>
      <p:sp>
        <p:nvSpPr>
          <p:cNvPr id="20" name="Rounded Rectangle 19"/>
          <p:cNvSpPr/>
          <p:nvPr/>
        </p:nvSpPr>
        <p:spPr>
          <a:xfrm>
            <a:off x="112734" y="1227551"/>
            <a:ext cx="8621833" cy="210250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415" y="4261805"/>
            <a:ext cx="4077097" cy="234433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1" y="4261806"/>
            <a:ext cx="4077097" cy="2344331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63981" y="3654928"/>
            <a:ext cx="3360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Without</a:t>
            </a:r>
            <a:r>
              <a:rPr lang="en-US" sz="2800" dirty="0" smtClean="0"/>
              <a:t> Obstacles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7662750" y="3654928"/>
            <a:ext cx="2784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FF00"/>
                </a:solidFill>
              </a:rPr>
              <a:t>With</a:t>
            </a:r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2800" dirty="0" smtClean="0"/>
              <a:t>Obstacles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7634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2"/>
            <a:ext cx="5492998" cy="54728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38" y="254577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520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420" y="223404"/>
            <a:ext cx="10827641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Change Reward State </a:t>
            </a:r>
            <a:br>
              <a:rPr lang="en-US" sz="4800" dirty="0" smtClean="0">
                <a:solidFill>
                  <a:srgbClr val="FFFF00"/>
                </a:solidFill>
              </a:rPr>
            </a:br>
            <a:r>
              <a:rPr lang="en-US" sz="4800" u="sng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without</a:t>
            </a:r>
            <a:r>
              <a:rPr lang="en-US" sz="4800" dirty="0" smtClean="0">
                <a:solidFill>
                  <a:srgbClr val="FFFF00"/>
                </a:solidFill>
              </a:rPr>
              <a:t> any 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21" y="1995055"/>
            <a:ext cx="3505504" cy="282632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584" y="1995055"/>
            <a:ext cx="3505505" cy="28263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7847979" y="2951693"/>
            <a:ext cx="15263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Grid States</a:t>
            </a:r>
            <a:endParaRPr lang="en-US" sz="20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86301" y="2272809"/>
            <a:ext cx="1103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Actions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71" name="Group 70"/>
          <p:cNvGrpSpPr/>
          <p:nvPr/>
        </p:nvGrpSpPr>
        <p:grpSpPr>
          <a:xfrm>
            <a:off x="9336888" y="2526135"/>
            <a:ext cx="2219430" cy="1444509"/>
            <a:chOff x="8431251" y="3598525"/>
            <a:chExt cx="2219430" cy="1444509"/>
          </a:xfrm>
        </p:grpSpPr>
        <p:sp>
          <p:nvSpPr>
            <p:cNvPr id="6" name="Trapezoid 5"/>
            <p:cNvSpPr/>
            <p:nvPr/>
          </p:nvSpPr>
          <p:spPr>
            <a:xfrm rot="5400000">
              <a:off x="8818712" y="3211065"/>
              <a:ext cx="1444509" cy="2219429"/>
            </a:xfrm>
            <a:prstGeom prst="trapezoid">
              <a:avLst>
                <a:gd name="adj" fmla="val 1821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8738678" y="3627486"/>
              <a:ext cx="0" cy="13822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9664211" y="3749393"/>
              <a:ext cx="0" cy="1147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9058055" y="3689472"/>
              <a:ext cx="0" cy="1274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9341652" y="3696534"/>
              <a:ext cx="0" cy="1239108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9989684" y="3792772"/>
              <a:ext cx="0" cy="107342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0307734" y="3828553"/>
              <a:ext cx="0" cy="992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6" idx="0"/>
            </p:cNvCxnSpPr>
            <p:nvPr/>
          </p:nvCxnSpPr>
          <p:spPr>
            <a:xfrm flipH="1" flipV="1">
              <a:off x="8431253" y="4318591"/>
              <a:ext cx="2219428" cy="2189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 flipH="1" flipV="1">
              <a:off x="8431251" y="4072478"/>
              <a:ext cx="2209389" cy="98505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 flipH="1" flipV="1">
              <a:off x="8431251" y="3828553"/>
              <a:ext cx="2209390" cy="177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H="1">
              <a:off x="8431251" y="4484544"/>
              <a:ext cx="2209389" cy="10785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 flipH="1">
              <a:off x="8439795" y="4649891"/>
              <a:ext cx="2200845" cy="17978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rapezoid 67"/>
            <p:cNvSpPr/>
            <p:nvPr/>
          </p:nvSpPr>
          <p:spPr>
            <a:xfrm rot="5400000">
              <a:off x="8771649" y="4042945"/>
              <a:ext cx="249055" cy="323753"/>
            </a:xfrm>
            <a:prstGeom prst="trapezoid">
              <a:avLst>
                <a:gd name="adj" fmla="val 73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rapezoid 68"/>
            <p:cNvSpPr/>
            <p:nvPr/>
          </p:nvSpPr>
          <p:spPr>
            <a:xfrm rot="5400000">
              <a:off x="10057156" y="4072193"/>
              <a:ext cx="180191" cy="320964"/>
            </a:xfrm>
            <a:prstGeom prst="trapezoid">
              <a:avLst>
                <a:gd name="adj" fmla="val 541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 rot="10800000">
            <a:off x="9437058" y="5036609"/>
            <a:ext cx="2219430" cy="1444509"/>
            <a:chOff x="8431251" y="3598525"/>
            <a:chExt cx="2219430" cy="1444509"/>
          </a:xfrm>
        </p:grpSpPr>
        <p:sp>
          <p:nvSpPr>
            <p:cNvPr id="73" name="Trapezoid 72"/>
            <p:cNvSpPr/>
            <p:nvPr/>
          </p:nvSpPr>
          <p:spPr>
            <a:xfrm rot="5400000">
              <a:off x="8818712" y="3211065"/>
              <a:ext cx="1444509" cy="2219429"/>
            </a:xfrm>
            <a:prstGeom prst="trapezoid">
              <a:avLst>
                <a:gd name="adj" fmla="val 18214"/>
              </a:avLst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4" name="Straight Connector 73"/>
            <p:cNvCxnSpPr/>
            <p:nvPr/>
          </p:nvCxnSpPr>
          <p:spPr>
            <a:xfrm>
              <a:off x="8738678" y="3627486"/>
              <a:ext cx="0" cy="13822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9664211" y="3749393"/>
              <a:ext cx="0" cy="1147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9058055" y="3689472"/>
              <a:ext cx="0" cy="1274413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9341652" y="3696534"/>
              <a:ext cx="0" cy="1239108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9989684" y="3792772"/>
              <a:ext cx="0" cy="107342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10307734" y="3828553"/>
              <a:ext cx="0" cy="992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73" idx="0"/>
            </p:cNvCxnSpPr>
            <p:nvPr/>
          </p:nvCxnSpPr>
          <p:spPr>
            <a:xfrm flipH="1" flipV="1">
              <a:off x="8431253" y="4318591"/>
              <a:ext cx="2219428" cy="2189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H="1" flipV="1">
              <a:off x="8431251" y="4072478"/>
              <a:ext cx="2209389" cy="98505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 flipH="1" flipV="1">
              <a:off x="8431251" y="3828553"/>
              <a:ext cx="2209390" cy="17783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flipH="1">
              <a:off x="8431251" y="4484544"/>
              <a:ext cx="2209389" cy="107850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 flipH="1">
              <a:off x="8439795" y="4649891"/>
              <a:ext cx="2200845" cy="179786"/>
            </a:xfrm>
            <a:prstGeom prst="line">
              <a:avLst/>
            </a:prstGeom>
            <a:ln>
              <a:solidFill>
                <a:schemeClr val="bg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rapezoid 84"/>
            <p:cNvSpPr/>
            <p:nvPr/>
          </p:nvSpPr>
          <p:spPr>
            <a:xfrm rot="5400000">
              <a:off x="8771649" y="4042945"/>
              <a:ext cx="249055" cy="323753"/>
            </a:xfrm>
            <a:prstGeom prst="trapezoid">
              <a:avLst>
                <a:gd name="adj" fmla="val 731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Trapezoid 85"/>
            <p:cNvSpPr/>
            <p:nvPr/>
          </p:nvSpPr>
          <p:spPr>
            <a:xfrm rot="5400000">
              <a:off x="10057156" y="4072193"/>
              <a:ext cx="180191" cy="320964"/>
            </a:xfrm>
            <a:prstGeom prst="trapezoid">
              <a:avLst>
                <a:gd name="adj" fmla="val 5411"/>
              </a:avLst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7" name="Down Arrow 86"/>
          <p:cNvSpPr/>
          <p:nvPr/>
        </p:nvSpPr>
        <p:spPr>
          <a:xfrm>
            <a:off x="11233760" y="3987780"/>
            <a:ext cx="322558" cy="973933"/>
          </a:xfrm>
          <a:prstGeom prst="downArrow">
            <a:avLst/>
          </a:prstGeom>
          <a:solidFill>
            <a:schemeClr val="tx1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/>
          <p:cNvSpPr txBox="1"/>
          <p:nvPr/>
        </p:nvSpPr>
        <p:spPr>
          <a:xfrm>
            <a:off x="8056172" y="4196342"/>
            <a:ext cx="3292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Apply transformation</a:t>
            </a:r>
            <a:endParaRPr lang="en-US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3060465" y="5386664"/>
            <a:ext cx="2072367" cy="848435"/>
            <a:chOff x="3134814" y="5424457"/>
            <a:chExt cx="1923953" cy="848435"/>
          </a:xfrm>
        </p:grpSpPr>
        <p:sp>
          <p:nvSpPr>
            <p:cNvPr id="7" name="Rectangle 6"/>
            <p:cNvSpPr/>
            <p:nvPr/>
          </p:nvSpPr>
          <p:spPr>
            <a:xfrm>
              <a:off x="3230880" y="5424457"/>
              <a:ext cx="1780085" cy="843139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34814" y="5441895"/>
              <a:ext cx="19239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/>
                <a:t>No Training</a:t>
              </a:r>
            </a:p>
            <a:p>
              <a:pPr algn="ctr"/>
              <a:r>
                <a:rPr lang="en-US" sz="2400" dirty="0" smtClean="0"/>
                <a:t>Required!</a:t>
              </a:r>
              <a:endParaRPr lang="en-US" sz="2400" dirty="0"/>
            </a:p>
          </p:txBody>
        </p:sp>
      </p:grpSp>
      <p:sp>
        <p:nvSpPr>
          <p:cNvPr id="9" name="Bent Arrow 8"/>
          <p:cNvSpPr/>
          <p:nvPr/>
        </p:nvSpPr>
        <p:spPr>
          <a:xfrm rot="10800000" flipH="1">
            <a:off x="1466195" y="4961712"/>
            <a:ext cx="1310674" cy="1273387"/>
          </a:xfrm>
          <a:prstGeom prst="bentArrow">
            <a:avLst>
              <a:gd name="adj1" fmla="val 15623"/>
              <a:gd name="adj2" fmla="val 32316"/>
              <a:gd name="adj3" fmla="val 25000"/>
              <a:gd name="adj4" fmla="val 12949"/>
            </a:avLst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Bent Arrow 44"/>
          <p:cNvSpPr/>
          <p:nvPr/>
        </p:nvSpPr>
        <p:spPr>
          <a:xfrm rot="5400000" flipH="1">
            <a:off x="5443826" y="4789113"/>
            <a:ext cx="1022515" cy="1273387"/>
          </a:xfrm>
          <a:prstGeom prst="bentArrow">
            <a:avLst>
              <a:gd name="adj1" fmla="val 18529"/>
              <a:gd name="adj2" fmla="val 39973"/>
              <a:gd name="adj3" fmla="val 25000"/>
              <a:gd name="adj4" fmla="val 12949"/>
            </a:avLst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37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44236" y="365787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Applications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9"/>
            <a:ext cx="9937727" cy="137608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Apply updated algorithm to autonomous robots</a:t>
            </a:r>
          </a:p>
          <a:p>
            <a:r>
              <a:rPr lang="en-US" sz="2800" dirty="0" smtClean="0"/>
              <a:t>Use </a:t>
            </a:r>
            <a:r>
              <a:rPr lang="en-US" sz="2800" i="1" dirty="0" smtClean="0"/>
              <a:t>Inverse RL </a:t>
            </a:r>
            <a:r>
              <a:rPr lang="en-US" sz="2800" dirty="0" smtClean="0"/>
              <a:t>to train robot faster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237424" y="4002205"/>
            <a:ext cx="9937727" cy="2965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None/>
            </a:pPr>
            <a:r>
              <a:rPr lang="en-US" sz="2200" u="sng" dirty="0" smtClean="0"/>
              <a:t>References</a:t>
            </a:r>
            <a:r>
              <a:rPr lang="en-US" sz="2200" dirty="0" smtClean="0"/>
              <a:t>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R. Sutton, A. </a:t>
            </a:r>
            <a:r>
              <a:rPr lang="en-US" sz="2200" dirty="0" err="1" smtClean="0"/>
              <a:t>Barto</a:t>
            </a:r>
            <a:r>
              <a:rPr lang="en-US" sz="2200" dirty="0" smtClean="0"/>
              <a:t>, Reinforcement Learning: An Introduction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S. Levine, Z. </a:t>
            </a:r>
            <a:r>
              <a:rPr lang="en-US" sz="2200" dirty="0" err="1" smtClean="0"/>
              <a:t>Popovic</a:t>
            </a:r>
            <a:r>
              <a:rPr lang="en-US" sz="2200" dirty="0" smtClean="0"/>
              <a:t>, V. </a:t>
            </a:r>
            <a:r>
              <a:rPr lang="en-US" sz="2200" dirty="0" err="1" smtClean="0"/>
              <a:t>Koltun</a:t>
            </a:r>
            <a:r>
              <a:rPr lang="en-US" sz="2200" dirty="0" smtClean="0"/>
              <a:t>,  “Future Construction for Inverse Reinforcement Learning”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200" dirty="0" smtClean="0"/>
              <a:t>L. Lin, “Programming Robots Using Reinforcement Learning and Teaching”, AAAI Proceedings, </a:t>
            </a:r>
            <a:r>
              <a:rPr lang="en-US" sz="2200" dirty="0" err="1" smtClean="0"/>
              <a:t>vol</a:t>
            </a:r>
            <a:r>
              <a:rPr lang="en-US" sz="2200" dirty="0" smtClean="0"/>
              <a:t> 92, 781-786 (1991)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800" dirty="0" smtClean="0"/>
          </a:p>
          <a:p>
            <a:pPr marL="0" indent="0">
              <a:buFont typeface="Wingdings 3" charset="2"/>
              <a:buNone/>
            </a:pPr>
            <a:endParaRPr lang="en-US" sz="2800" dirty="0" smtClean="0"/>
          </a:p>
          <a:p>
            <a:endParaRPr lang="en-US" sz="2800" dirty="0" smtClean="0"/>
          </a:p>
          <a:p>
            <a:endParaRPr lang="en-US" sz="2800" dirty="0" smtClean="0"/>
          </a:p>
        </p:txBody>
      </p:sp>
      <p:cxnSp>
        <p:nvCxnSpPr>
          <p:cNvPr id="6" name="Straight Connector 5"/>
          <p:cNvCxnSpPr/>
          <p:nvPr/>
        </p:nvCxnSpPr>
        <p:spPr>
          <a:xfrm>
            <a:off x="1103312" y="3892477"/>
            <a:ext cx="0" cy="245955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103312" y="3892477"/>
            <a:ext cx="6614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964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602" y="305759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Maroof H. Khan</a:t>
            </a:r>
            <a:endParaRPr lang="en-US" sz="4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911" y="2658089"/>
            <a:ext cx="662822" cy="525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559" y="3287251"/>
            <a:ext cx="579526" cy="49978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81085" y="2686409"/>
            <a:ext cx="357181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solidFill>
                  <a:schemeClr val="tx1">
                    <a:lumMod val="75000"/>
                  </a:schemeClr>
                </a:solidFill>
                <a:hlinkClick r:id="rId4"/>
              </a:rPr>
              <a:t>maroof.hk@gmail.com</a:t>
            </a:r>
            <a:endParaRPr lang="en-US" sz="2800" u="sng" dirty="0" smtClean="0">
              <a:solidFill>
                <a:schemeClr val="tx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4781" y="3332740"/>
            <a:ext cx="2113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/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in/</a:t>
            </a:r>
            <a:r>
              <a:rPr lang="en-US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maroofhk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741" y="2141898"/>
            <a:ext cx="2381391" cy="347717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0" y="5959752"/>
            <a:ext cx="12192000" cy="91086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892" y="5880504"/>
            <a:ext cx="1634484" cy="9650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8222" y="6104692"/>
            <a:ext cx="1679818" cy="49698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827" y="6105916"/>
            <a:ext cx="2094434" cy="62057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592" y="6105916"/>
            <a:ext cx="590414" cy="5904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358" y="3815352"/>
            <a:ext cx="712495" cy="7124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543" y="3348211"/>
            <a:ext cx="915982" cy="613636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4980782" y="4473428"/>
            <a:ext cx="785647" cy="757983"/>
            <a:chOff x="909287" y="4452792"/>
            <a:chExt cx="868582" cy="868582"/>
          </a:xfrm>
        </p:grpSpPr>
        <p:sp>
          <p:nvSpPr>
            <p:cNvPr id="10" name="Rectangle 9"/>
            <p:cNvSpPr/>
            <p:nvPr/>
          </p:nvSpPr>
          <p:spPr>
            <a:xfrm>
              <a:off x="1158240" y="4657344"/>
              <a:ext cx="407223" cy="45110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9287" y="4452792"/>
              <a:ext cx="868582" cy="868582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5697647" y="3911297"/>
            <a:ext cx="34836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github.com/</a:t>
            </a:r>
            <a:r>
              <a:rPr lang="en-US" sz="2400" dirty="0" err="1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maroofhk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32381" y="4609398"/>
            <a:ext cx="3007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m</a:t>
            </a:r>
            <a:r>
              <a:rPr lang="en-US" sz="24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aroofhk.github.io</a:t>
            </a:r>
            <a:endParaRPr lang="en-US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5906697"/>
            <a:ext cx="2155292" cy="3959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Technology used: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930917" y="1952431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Contact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>
            <a:off x="4930917" y="2468597"/>
            <a:ext cx="0" cy="276281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960708" y="2452038"/>
            <a:ext cx="2097384" cy="1655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43093" y="2031679"/>
            <a:ext cx="2012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75000"/>
                  </a:schemeClr>
                </a:solidFill>
              </a:rPr>
              <a:t>Background</a:t>
            </a:r>
            <a:endParaRPr lang="en-US" sz="2800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260692" y="2482518"/>
            <a:ext cx="2097384" cy="16559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91" y="2427717"/>
            <a:ext cx="1073753" cy="107375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507146" y="276167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PhD, Applied Physics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>
            <a:off x="1421957" y="3416414"/>
            <a:ext cx="3182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60000"/>
                    <a:lumOff val="40000"/>
                  </a:schemeClr>
                </a:solidFill>
              </a:rPr>
              <a:t>Technical Analyst</a:t>
            </a:r>
          </a:p>
          <a:p>
            <a:r>
              <a:rPr lang="en-US" sz="2000" dirty="0" smtClean="0"/>
              <a:t>Optical scanner systems</a:t>
            </a:r>
            <a:endParaRPr lang="en-US" sz="2000" dirty="0"/>
          </a:p>
        </p:txBody>
      </p:sp>
      <p:cxnSp>
        <p:nvCxnSpPr>
          <p:cNvPr id="40" name="Straight Connector 39"/>
          <p:cNvCxnSpPr/>
          <p:nvPr/>
        </p:nvCxnSpPr>
        <p:spPr>
          <a:xfrm>
            <a:off x="243093" y="2499077"/>
            <a:ext cx="0" cy="2762814"/>
          </a:xfrm>
          <a:prstGeom prst="line">
            <a:avLst/>
          </a:prstGeom>
          <a:ln w="381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47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819650" y="3124200"/>
            <a:ext cx="26532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 smtClean="0"/>
              <a:t>EXTRA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03421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Thanks: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9937727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Metis Team:</a:t>
            </a:r>
          </a:p>
          <a:p>
            <a:pPr lvl="1"/>
            <a:r>
              <a:rPr lang="en-US" sz="2600" dirty="0" smtClean="0"/>
              <a:t>Brian Lucena</a:t>
            </a:r>
          </a:p>
          <a:p>
            <a:pPr lvl="1"/>
            <a:r>
              <a:rPr lang="en-US" sz="2600" dirty="0" smtClean="0"/>
              <a:t>Andrew Blevins</a:t>
            </a:r>
          </a:p>
          <a:p>
            <a:pPr lvl="1"/>
            <a:r>
              <a:rPr lang="en-US" sz="2600" dirty="0" smtClean="0"/>
              <a:t>Ramesh Sampath</a:t>
            </a:r>
          </a:p>
          <a:p>
            <a:pPr lvl="1"/>
            <a:r>
              <a:rPr lang="en-US" sz="2600" dirty="0" smtClean="0"/>
              <a:t>Andrew Savage</a:t>
            </a:r>
          </a:p>
          <a:p>
            <a:pPr lvl="1"/>
            <a:r>
              <a:rPr lang="en-US" sz="2600" dirty="0" smtClean="0"/>
              <a:t>Heather Lockhart</a:t>
            </a:r>
          </a:p>
          <a:p>
            <a:pPr lvl="1"/>
            <a:r>
              <a:rPr lang="en-US" sz="4000" b="1" dirty="0" smtClean="0">
                <a:solidFill>
                  <a:srgbClr val="00B050"/>
                </a:solidFill>
              </a:rPr>
              <a:t>Metis SF Cohort 3 Gang!</a:t>
            </a:r>
          </a:p>
        </p:txBody>
      </p:sp>
    </p:spTree>
    <p:extLst>
      <p:ext uri="{BB962C8B-B14F-4D97-AF65-F5344CB8AC3E}">
        <p14:creationId xmlns:p14="http://schemas.microsoft.com/office/powerpoint/2010/main" val="3788656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Further work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03312" y="2052918"/>
            <a:ext cx="9937727" cy="4195481"/>
          </a:xfrm>
        </p:spPr>
        <p:txBody>
          <a:bodyPr>
            <a:normAutofit/>
          </a:bodyPr>
          <a:lstStyle/>
          <a:p>
            <a:r>
              <a:rPr lang="en-US" sz="2800" dirty="0" smtClean="0"/>
              <a:t>Look into shortening training time even further</a:t>
            </a:r>
          </a:p>
          <a:p>
            <a:r>
              <a:rPr lang="en-US" sz="2800" dirty="0" smtClean="0"/>
              <a:t>Distort value function for any configuration of states</a:t>
            </a:r>
          </a:p>
          <a:p>
            <a:r>
              <a:rPr lang="en-US" sz="2800" dirty="0" smtClean="0"/>
              <a:t>Look into applying this to </a:t>
            </a:r>
            <a:r>
              <a:rPr lang="en-US" sz="2800" b="1" dirty="0" smtClean="0">
                <a:solidFill>
                  <a:schemeClr val="accent3"/>
                </a:solidFill>
              </a:rPr>
              <a:t>Inverse Reinforcement Learning</a:t>
            </a:r>
          </a:p>
          <a:p>
            <a:r>
              <a:rPr lang="en-US" sz="2800" dirty="0" smtClean="0">
                <a:solidFill>
                  <a:schemeClr val="tx1">
                    <a:lumMod val="95000"/>
                  </a:schemeClr>
                </a:solidFill>
              </a:rPr>
              <a:t>Make the game look better!</a:t>
            </a:r>
            <a:endParaRPr lang="en-US" sz="28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54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about dynamic situations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81195" y="1614257"/>
            <a:ext cx="8946541" cy="4195481"/>
          </a:xfrm>
        </p:spPr>
        <p:txBody>
          <a:bodyPr/>
          <a:lstStyle/>
          <a:p>
            <a:r>
              <a:rPr lang="en-US" dirty="0" smtClean="0"/>
              <a:t>Strategy 1: Train for all contingencies</a:t>
            </a:r>
          </a:p>
          <a:p>
            <a:r>
              <a:rPr lang="en-US" dirty="0" smtClean="0"/>
              <a:t>Strategy 2: Dynamically update q-matrix with negative rewards</a:t>
            </a:r>
          </a:p>
          <a:p>
            <a:r>
              <a:rPr lang="en-US" dirty="0" smtClean="0"/>
              <a:t>Example: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316" y="2821843"/>
            <a:ext cx="5000625" cy="2019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887" y="2821843"/>
            <a:ext cx="4924425" cy="2019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574973" y="3106882"/>
            <a:ext cx="270163" cy="18703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161309" y="2821843"/>
            <a:ext cx="363682" cy="357775"/>
          </a:xfrm>
          <a:prstGeom prst="ellipse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528213" y="2749107"/>
            <a:ext cx="363682" cy="357775"/>
          </a:xfrm>
          <a:prstGeom prst="ellipse">
            <a:avLst/>
          </a:prstGeom>
          <a:noFill/>
          <a:ln w="28575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524991" y="2590290"/>
            <a:ext cx="955964" cy="317634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3480955" y="2590290"/>
            <a:ext cx="3699163" cy="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endCxn id="8" idx="1"/>
          </p:cNvCxnSpPr>
          <p:nvPr/>
        </p:nvCxnSpPr>
        <p:spPr>
          <a:xfrm>
            <a:off x="7180118" y="2586571"/>
            <a:ext cx="401355" cy="214931"/>
          </a:xfrm>
          <a:prstGeom prst="line">
            <a:avLst/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1306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Improvements	</a:t>
            </a:r>
            <a:br>
              <a:rPr lang="en-US" dirty="0" smtClean="0"/>
            </a:b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Apply pixel level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28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807" y="240129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Motivation </a:t>
            </a:r>
            <a:r>
              <a:rPr lang="en-US" sz="3200" dirty="0" smtClean="0">
                <a:solidFill>
                  <a:schemeClr val="tx1"/>
                </a:solidFill>
              </a:rPr>
              <a:t>for using </a:t>
            </a:r>
            <a:r>
              <a:rPr lang="en-US" sz="4800" dirty="0" smtClean="0">
                <a:solidFill>
                  <a:srgbClr val="FFFF00"/>
                </a:solidFill>
              </a:rPr>
              <a:t>Reinforcement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290504" y="5415357"/>
            <a:ext cx="8946541" cy="136990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Start from first principles</a:t>
            </a:r>
          </a:p>
          <a:p>
            <a:r>
              <a:rPr lang="en-US" sz="2800" dirty="0" smtClean="0"/>
              <a:t>Update algorithm to increase learning efficiency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33" y="2257832"/>
            <a:ext cx="3815069" cy="23518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29" y="2257832"/>
            <a:ext cx="3815069" cy="2351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625" y="2257832"/>
            <a:ext cx="3815069" cy="23518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83" y="4643424"/>
            <a:ext cx="1061605" cy="2783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66088" y="462106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2016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210" y="4615441"/>
            <a:ext cx="1823325" cy="5132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479786" y="466535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2014</a:t>
            </a: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759727" y="4660681"/>
            <a:ext cx="2266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chemeClr val="tx1">
                    <a:lumMod val="75000"/>
                  </a:schemeClr>
                </a:solidFill>
              </a:rPr>
              <a:t>Italian Inst. Tech </a:t>
            </a:r>
            <a:r>
              <a:rPr lang="en-US" sz="1600" dirty="0" smtClean="0">
                <a:solidFill>
                  <a:schemeClr val="tx1">
                    <a:lumMod val="95000"/>
                  </a:schemeClr>
                </a:solidFill>
              </a:rPr>
              <a:t>2010</a:t>
            </a:r>
            <a:endParaRPr lang="en-US" sz="1600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7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212389" cy="1400530"/>
          </a:xfrm>
        </p:spPr>
        <p:txBody>
          <a:bodyPr/>
          <a:lstStyle/>
          <a:p>
            <a:r>
              <a:rPr lang="en-US" sz="4800" dirty="0" smtClean="0">
                <a:solidFill>
                  <a:schemeClr val="tx1"/>
                </a:solidFill>
              </a:rPr>
              <a:t>Two modes 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09913" y="4929012"/>
            <a:ext cx="7973403" cy="4195481"/>
          </a:xfrm>
        </p:spPr>
        <p:txBody>
          <a:bodyPr/>
          <a:lstStyle/>
          <a:p>
            <a:r>
              <a:rPr lang="en-US" dirty="0" smtClean="0"/>
              <a:t>Even if the optimal strategy is found we will have exploration available.</a:t>
            </a:r>
          </a:p>
          <a:p>
            <a:r>
              <a:rPr lang="en-US" dirty="0" smtClean="0"/>
              <a:t>After learning is done we have explored all avenues we have optimal strategy [get to cheese in shortest number of steps, avoiding the cat]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724755" y="3765365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906120" y="2045547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3846490" y="3739805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Agent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724756" y="2038964"/>
            <a:ext cx="1051066" cy="87134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724756" y="2912674"/>
            <a:ext cx="1051066" cy="852692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-100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3841975" y="2898976"/>
            <a:ext cx="1051066" cy="8558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00B050"/>
                </a:solidFill>
              </a:rPr>
              <a:t>50</a:t>
            </a:r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4911972" y="2912674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839405" y="2043097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4915476" y="3767695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00B050"/>
                </a:solidFill>
              </a:rPr>
              <a:t>0</a:t>
            </a:r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2778192" y="2045547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2786121" y="2911817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779891" y="3767696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B050"/>
                </a:solidFill>
              </a:rPr>
              <a:t>0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>
          <a:xfrm flipV="1">
            <a:off x="4636217" y="3047687"/>
            <a:ext cx="0" cy="47798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884115" y="1413026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75000"/>
                  </a:schemeClr>
                </a:solidFill>
              </a:rPr>
              <a:t>Exploitation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376419" y="3771948"/>
            <a:ext cx="1060097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9557784" y="2052130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8498154" y="3746388"/>
            <a:ext cx="1051066" cy="872814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B0F0"/>
                </a:solidFill>
              </a:rPr>
              <a:t>Agent</a:t>
            </a:r>
            <a:endParaRPr lang="en-US" b="1" dirty="0">
              <a:solidFill>
                <a:srgbClr val="00B0F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6376420" y="2045547"/>
            <a:ext cx="1051066" cy="871348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376420" y="2919257"/>
            <a:ext cx="1051066" cy="852692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FF0000"/>
                </a:solidFill>
              </a:rPr>
              <a:t>-100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8493639" y="2905559"/>
            <a:ext cx="1051066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50</a:t>
            </a:r>
            <a:endParaRPr lang="en-US" b="1" dirty="0"/>
          </a:p>
        </p:txBody>
      </p:sp>
      <p:sp>
        <p:nvSpPr>
          <p:cNvPr id="85" name="Rectangle 84"/>
          <p:cNvSpPr/>
          <p:nvPr/>
        </p:nvSpPr>
        <p:spPr>
          <a:xfrm>
            <a:off x="9563636" y="2919257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491069" y="2049680"/>
            <a:ext cx="1051066" cy="872814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9559483" y="3774279"/>
            <a:ext cx="1060097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88" name="Rectangle 87"/>
          <p:cNvSpPr/>
          <p:nvPr/>
        </p:nvSpPr>
        <p:spPr>
          <a:xfrm>
            <a:off x="7429856" y="2052130"/>
            <a:ext cx="1051066" cy="87664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437785" y="2918400"/>
            <a:ext cx="1048030" cy="855879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431555" y="3774279"/>
            <a:ext cx="1060097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cxnSp>
        <p:nvCxnSpPr>
          <p:cNvPr id="91" name="Straight Arrow Connector 90"/>
          <p:cNvCxnSpPr/>
          <p:nvPr/>
        </p:nvCxnSpPr>
        <p:spPr>
          <a:xfrm flipH="1">
            <a:off x="7605725" y="3994497"/>
            <a:ext cx="680392" cy="1541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978887" y="1452566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tx1">
                    <a:lumMod val="75000"/>
                  </a:schemeClr>
                </a:solidFill>
              </a:rPr>
              <a:t>Exploration</a:t>
            </a:r>
            <a:endParaRPr lang="en-US" b="1" u="sng" dirty="0">
              <a:solidFill>
                <a:schemeClr val="tx1">
                  <a:lumMod val="75000"/>
                </a:schemeClr>
              </a:solidFill>
            </a:endParaRPr>
          </a:p>
        </p:txBody>
      </p:sp>
      <p:cxnSp>
        <p:nvCxnSpPr>
          <p:cNvPr id="93" name="Straight Arrow Connector 92"/>
          <p:cNvCxnSpPr/>
          <p:nvPr/>
        </p:nvCxnSpPr>
        <p:spPr>
          <a:xfrm>
            <a:off x="9756003" y="3994497"/>
            <a:ext cx="654627" cy="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9054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952473"/>
            <a:ext cx="8946541" cy="419548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b="1" i="1" dirty="0" smtClean="0">
                <a:solidFill>
                  <a:srgbClr val="FFFF00"/>
                </a:solidFill>
              </a:rPr>
              <a:t>Reinforcement learning is learning what to do – how to map situations to actions – so as to maximize a numerical reward signal.</a:t>
            </a:r>
          </a:p>
          <a:p>
            <a:pPr marL="0" indent="0">
              <a:buNone/>
            </a:pPr>
            <a:r>
              <a:rPr lang="en-US" sz="2800" b="1" i="1" dirty="0" smtClean="0">
                <a:solidFill>
                  <a:srgbClr val="FFFF00"/>
                </a:solidFill>
              </a:rPr>
              <a:t>The learner is not told which actions to take, as in more forms of machine learning, but instead must discover which actions yield the most reward by trying them.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r>
              <a:rPr lang="en-US" i="1" dirty="0" smtClean="0"/>
              <a:t>Reinforcement Learning: An Introduction</a:t>
            </a:r>
          </a:p>
          <a:p>
            <a:pPr marL="0" indent="0">
              <a:buNone/>
            </a:pPr>
            <a:r>
              <a:rPr lang="en-US" i="1" dirty="0" smtClean="0"/>
              <a:t>     Richard S. Sutton and Andrew G. </a:t>
            </a:r>
            <a:r>
              <a:rPr lang="en-US" i="1" dirty="0" err="1" smtClean="0"/>
              <a:t>Barto</a:t>
            </a:r>
            <a:endParaRPr lang="en-US" i="1" dirty="0" smtClean="0"/>
          </a:p>
        </p:txBody>
      </p:sp>
    </p:spTree>
    <p:extLst>
      <p:ext uri="{BB962C8B-B14F-4D97-AF65-F5344CB8AC3E}">
        <p14:creationId xmlns:p14="http://schemas.microsoft.com/office/powerpoint/2010/main" val="1200757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 Q- update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81195" y="1614257"/>
                <a:ext cx="9765578" cy="4195481"/>
              </a:xfrm>
            </p:spPr>
            <p:txBody>
              <a:bodyPr/>
              <a:lstStyle/>
              <a:p>
                <a:r>
                  <a:rPr lang="en-US" dirty="0" smtClean="0"/>
                  <a:t>Q-learning is model-free reinforcement learning where we go from reward matrix to update q-matrix recursively</a:t>
                </a:r>
              </a:p>
              <a:p>
                <a:r>
                  <a:rPr lang="en-US" dirty="0"/>
                  <a:t>Q – matrix is a store of the action – values </a:t>
                </a:r>
                <a:endParaRPr lang="en-US" dirty="0" smtClean="0"/>
              </a:p>
              <a:p>
                <a:r>
                  <a:rPr lang="en-US" dirty="0"/>
                  <a:t>If we have transition matrix,</a:t>
                </a:r>
              </a:p>
              <a:p>
                <a:pPr lvl="1"/>
                <a:r>
                  <a:rPr lang="en-US" sz="2400" b="1" dirty="0" smtClean="0">
                    <a:solidFill>
                      <a:srgbClr val="92D050"/>
                    </a:solidFill>
                  </a:rPr>
                  <a:t>Q</a:t>
                </a:r>
                <a:r>
                  <a:rPr lang="en-US" sz="2400" b="1" dirty="0">
                    <a:solidFill>
                      <a:srgbClr val="92D050"/>
                    </a:solidFill>
                  </a:rPr>
                  <a:t>(s, a) 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l-GR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𝜮</m:t>
                    </m:r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𝒂</m:t>
                        </m:r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4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4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4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92D050"/>
                  </a:solidFill>
                </a:endParaRPr>
              </a:p>
              <a:p>
                <a:r>
                  <a:rPr lang="en-US" dirty="0" smtClean="0"/>
                  <a:t>What is we do not know the transition matrix [based on Markov Decision Process] </a:t>
                </a:r>
                <a:r>
                  <a:rPr lang="en-US" dirty="0" smtClean="0">
                    <a:sym typeface="Wingdings" panose="05000000000000000000" pitchFamily="2" charset="2"/>
                  </a:rPr>
                  <a:t> </a:t>
                </a:r>
                <a:endParaRPr lang="en-US" dirty="0" smtClean="0"/>
              </a:p>
              <a:p>
                <a:pPr lvl="1"/>
                <a:r>
                  <a:rPr lang="en-US" sz="2200" b="1" dirty="0">
                    <a:solidFill>
                      <a:srgbClr val="92D050"/>
                    </a:solidFill>
                  </a:rPr>
                  <a:t>Q(s, a)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200" b="1" i="1" smtClean="0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 smtClean="0">
                    <a:solidFill>
                      <a:srgbClr val="92D050"/>
                    </a:solidFill>
                  </a:rPr>
                  <a:t>-Q(</a:t>
                </a:r>
                <a:r>
                  <a:rPr lang="en-US" sz="2200" b="1" dirty="0" err="1" smtClean="0">
                    <a:solidFill>
                      <a:srgbClr val="92D050"/>
                    </a:solidFill>
                  </a:rPr>
                  <a:t>s,a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)]</a:t>
                </a:r>
              </a:p>
              <a:p>
                <a:pPr lvl="1"/>
                <a:r>
                  <a:rPr lang="en-US" sz="2200" b="1" dirty="0" smtClean="0">
                    <a:solidFill>
                      <a:srgbClr val="92D050"/>
                    </a:solidFill>
                  </a:rPr>
                  <a:t>Q(s’, a’) </a:t>
                </a:r>
                <a14:m>
                  <m:oMath xmlns:m="http://schemas.openxmlformats.org/officeDocument/2006/math"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𝑹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  <m:r>
                          <a:rPr lang="en-US" sz="2200" b="1" i="1" smtClean="0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</a:rPr>
                      <m:t>+ 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∗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𝒎𝒂𝒙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𝑸</m:t>
                    </m:r>
                    <m:d>
                      <m:dPr>
                        <m:ctrlP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𝒔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2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2200" b="1" i="1">
                            <a:solidFill>
                              <a:srgbClr val="92D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p>
                            <m:r>
                              <a:rPr lang="en-US" sz="2200" b="1" i="1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en-US" sz="2200" b="1" i="1" smtClean="0">
                                <a:solidFill>
                                  <a:srgbClr val="92D05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2200" b="1" i="1">
                        <a:solidFill>
                          <a:srgbClr val="92D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200" b="1" dirty="0">
                    <a:solidFill>
                      <a:srgbClr val="92D050"/>
                    </a:solidFill>
                  </a:rPr>
                  <a:t>-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Q(</a:t>
                </a:r>
                <a:r>
                  <a:rPr lang="en-US" sz="2200" b="1" dirty="0" err="1" smtClean="0">
                    <a:solidFill>
                      <a:srgbClr val="92D050"/>
                    </a:solidFill>
                  </a:rPr>
                  <a:t>s’,a</a:t>
                </a:r>
                <a:r>
                  <a:rPr lang="en-US" sz="2200" b="1" dirty="0" smtClean="0">
                    <a:solidFill>
                      <a:srgbClr val="92D050"/>
                    </a:solidFill>
                  </a:rPr>
                  <a:t>’)]</a:t>
                </a:r>
                <a:endParaRPr lang="en-US" sz="2200" b="1" dirty="0">
                  <a:solidFill>
                    <a:srgbClr val="92D050"/>
                  </a:solidFill>
                </a:endParaRPr>
              </a:p>
              <a:p>
                <a:pPr lvl="1"/>
                <a:endParaRPr lang="en-US" sz="2200" b="1" dirty="0">
                  <a:solidFill>
                    <a:srgbClr val="92D050"/>
                  </a:solidFill>
                </a:endParaRPr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1195" y="1614257"/>
                <a:ext cx="9765578" cy="4195481"/>
              </a:xfrm>
              <a:blipFill rotWithShape="0">
                <a:blip r:embed="rId2"/>
                <a:stretch>
                  <a:fillRect l="-250" t="-872" r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18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2766101" y="2358735"/>
            <a:ext cx="6387288" cy="11637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2939853" y="2545772"/>
            <a:ext cx="1828574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7338660" y="2545772"/>
            <a:ext cx="1637196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126" y="2709791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883979" y="2930226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879536" y="294062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280214" y="291984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9242178" y="29614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500638" y="264980"/>
            <a:ext cx="9404723" cy="1040811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Process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00638" y="2501975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System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684200" y="2545772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Strategy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262057" y="4381499"/>
            <a:ext cx="1649689" cy="789709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Generated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Game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20" name="Curved Connector 19"/>
          <p:cNvCxnSpPr>
            <a:stCxn id="16" idx="1"/>
            <a:endCxn id="2" idx="2"/>
          </p:cNvCxnSpPr>
          <p:nvPr/>
        </p:nvCxnSpPr>
        <p:spPr>
          <a:xfrm rot="10800000">
            <a:off x="3854141" y="3335482"/>
            <a:ext cx="1407917" cy="1440873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5" idx="2"/>
            <a:endCxn id="16" idx="3"/>
          </p:cNvCxnSpPr>
          <p:nvPr/>
        </p:nvCxnSpPr>
        <p:spPr>
          <a:xfrm rot="5400000">
            <a:off x="7989960" y="2257268"/>
            <a:ext cx="1440873" cy="3597299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075201" y="4099154"/>
            <a:ext cx="10743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Used in</a:t>
            </a:r>
            <a:endParaRPr 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9693221" y="4099154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Applied to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3988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0638" y="253283"/>
            <a:ext cx="10212389" cy="938701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What is Reinforcement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40822" y="5162534"/>
            <a:ext cx="7973403" cy="1219159"/>
          </a:xfrm>
        </p:spPr>
        <p:txBody>
          <a:bodyPr>
            <a:normAutofit lnSpcReduction="10000"/>
          </a:bodyPr>
          <a:lstStyle/>
          <a:p>
            <a:r>
              <a:rPr lang="en-US" sz="2400" dirty="0" smtClean="0"/>
              <a:t>Movements of the mouse are stochastic</a:t>
            </a:r>
          </a:p>
          <a:p>
            <a:r>
              <a:rPr lang="en-US" sz="2400" dirty="0" smtClean="0"/>
              <a:t>Aim is to find a policy [strategy] that maximizes  reward of agent [mouse]</a:t>
            </a:r>
          </a:p>
          <a:p>
            <a:endParaRPr lang="en-US" dirty="0"/>
          </a:p>
        </p:txBody>
      </p:sp>
      <p:sp>
        <p:nvSpPr>
          <p:cNvPr id="41" name="Rectangle 40"/>
          <p:cNvSpPr/>
          <p:nvPr/>
        </p:nvSpPr>
        <p:spPr>
          <a:xfrm>
            <a:off x="2248512" y="204764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1170729" y="204331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326489" y="204598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05219" y="2048543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1168631" y="291747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3324914" y="2919421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4401341" y="292146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1170566" y="379175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2242115" y="379484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3322688" y="379466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4402542" y="379620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17" y="3876344"/>
            <a:ext cx="838265" cy="75775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3025" y="3843145"/>
            <a:ext cx="798954" cy="751224"/>
          </a:xfrm>
          <a:prstGeom prst="rect">
            <a:avLst/>
          </a:prstGeom>
        </p:spPr>
      </p:pic>
      <p:pic>
        <p:nvPicPr>
          <p:cNvPr id="102" name="Picture 1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4020" y="2286602"/>
            <a:ext cx="372489" cy="351535"/>
          </a:xfrm>
          <a:prstGeom prst="rect">
            <a:avLst/>
          </a:prstGeom>
        </p:spPr>
      </p:pic>
      <p:sp>
        <p:nvSpPr>
          <p:cNvPr id="103" name="Rectangle 102"/>
          <p:cNvSpPr/>
          <p:nvPr/>
        </p:nvSpPr>
        <p:spPr>
          <a:xfrm>
            <a:off x="2248844" y="292035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188" y="2109285"/>
            <a:ext cx="798953" cy="754009"/>
          </a:xfrm>
          <a:prstGeom prst="rect">
            <a:avLst/>
          </a:prstGeom>
        </p:spPr>
      </p:pic>
      <p:sp>
        <p:nvSpPr>
          <p:cNvPr id="105" name="Rectangle 104"/>
          <p:cNvSpPr/>
          <p:nvPr/>
        </p:nvSpPr>
        <p:spPr>
          <a:xfrm>
            <a:off x="7612432" y="205328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6" name="Rectangle 105"/>
          <p:cNvSpPr/>
          <p:nvPr/>
        </p:nvSpPr>
        <p:spPr>
          <a:xfrm>
            <a:off x="6534649" y="204895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8690409" y="205162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9769139" y="2049420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532551" y="292311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8688834" y="2925061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9765261" y="292710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6534486" y="379739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7606035" y="380048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8686608" y="3800308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9766462" y="380184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612764" y="2925996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>
                    <a:lumMod val="85000"/>
                  </a:schemeClr>
                </a:solidFill>
              </a:rPr>
              <a:t>0</a:t>
            </a:r>
            <a:endParaRPr lang="en-US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368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575" y="267297"/>
            <a:ext cx="10212389" cy="1137816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Two modes of Learning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2242990" y="20654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1165207" y="2061068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3320967" y="206374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99697" y="2061534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1163109" y="2935232"/>
            <a:ext cx="1051066" cy="847373"/>
          </a:xfrm>
          <a:prstGeom prst="rect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3319392" y="2937175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4395819" y="2939219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/>
          <p:cNvSpPr/>
          <p:nvPr/>
        </p:nvSpPr>
        <p:spPr>
          <a:xfrm>
            <a:off x="1165044" y="3809510"/>
            <a:ext cx="1051066" cy="847373"/>
          </a:xfrm>
          <a:prstGeom prst="rect">
            <a:avLst/>
          </a:prstGeom>
          <a:solidFill>
            <a:schemeClr val="tx1">
              <a:lumMod val="6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2236593" y="381260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3317166" y="381242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115" name="Rectangle 114"/>
          <p:cNvSpPr/>
          <p:nvPr/>
        </p:nvSpPr>
        <p:spPr>
          <a:xfrm>
            <a:off x="4397020" y="381395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2243322" y="29381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628197" y="20654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550414" y="2061068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100</a:t>
            </a:r>
            <a:endParaRPr lang="en-US" b="1" dirty="0">
              <a:solidFill>
                <a:srgbClr val="00B050"/>
              </a:solidFill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8706174" y="2063740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rgbClr val="92D050"/>
                </a:solidFill>
              </a:rPr>
              <a:t>20</a:t>
            </a:r>
            <a:endParaRPr lang="en-US" b="1" dirty="0">
              <a:solidFill>
                <a:srgbClr val="92D050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9784904" y="2061534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15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6548316" y="293523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704599" y="2937175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781026" y="293921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10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6550251" y="38095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>
                <a:solidFill>
                  <a:srgbClr val="FF0000"/>
                </a:solidFill>
              </a:rPr>
              <a:t>-100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621800" y="3812602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702373" y="3812422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rgbClr val="00B0F0"/>
                </a:solidFill>
              </a:rPr>
              <a:t>Agent</a:t>
            </a:r>
            <a:endParaRPr lang="en-US" sz="2000" b="1" dirty="0">
              <a:solidFill>
                <a:srgbClr val="00B0F0"/>
              </a:solidFill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9782227" y="3813959"/>
            <a:ext cx="1051066" cy="847373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00CC00"/>
                </a:solidFill>
              </a:rPr>
              <a:t>5</a:t>
            </a:r>
            <a:endParaRPr lang="en-US" dirty="0">
              <a:solidFill>
                <a:srgbClr val="00CC00"/>
              </a:solidFill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628529" y="2938110"/>
            <a:ext cx="1051066" cy="847373"/>
          </a:xfrm>
          <a:prstGeom prst="rect">
            <a:avLst/>
          </a:prstGeom>
          <a:solidFill>
            <a:schemeClr val="tx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994061" y="4445612"/>
            <a:ext cx="5757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 flipV="1">
            <a:off x="10569781" y="3101487"/>
            <a:ext cx="0" cy="46541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9994060" y="2237514"/>
            <a:ext cx="575721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4598742" y="4273484"/>
            <a:ext cx="575720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2410691" y="4273484"/>
            <a:ext cx="608634" cy="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836387" y="3005472"/>
            <a:ext cx="4430" cy="65744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1278640" y="4689601"/>
            <a:ext cx="10546215" cy="426614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Even if the optimal strategy is found we will have exploration available.</a:t>
            </a:r>
          </a:p>
          <a:p>
            <a:r>
              <a:rPr lang="en-US" sz="2400" dirty="0" smtClean="0"/>
              <a:t>After learning is done we have explored all avenues we have optimal strategy [get to cheese in shortest number of steps, avoiding the cat]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894299" y="1383343"/>
            <a:ext cx="16161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Exploitation</a:t>
            </a:r>
            <a:endParaRPr lang="en-US" b="1" u="sng" dirty="0"/>
          </a:p>
        </p:txBody>
      </p:sp>
      <p:sp>
        <p:nvSpPr>
          <p:cNvPr id="57" name="TextBox 56"/>
          <p:cNvSpPr txBox="1"/>
          <p:nvPr/>
        </p:nvSpPr>
        <p:spPr>
          <a:xfrm>
            <a:off x="2535542" y="1380416"/>
            <a:ext cx="1563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/>
              <a:t>Exploration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84210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952" y="269449"/>
            <a:ext cx="9404723" cy="826849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Process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3550732" y="1428824"/>
            <a:ext cx="4372453" cy="602677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3651747" y="1532734"/>
            <a:ext cx="1081429" cy="38445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6894880" y="1522328"/>
            <a:ext cx="870158" cy="415640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sz="1400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20193" y="1548313"/>
            <a:ext cx="1043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sz="1400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920857" y="1724960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6393070" y="174490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08710" y="1722737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024200" y="1744903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1899639" y="1413971"/>
            <a:ext cx="1040824" cy="617534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System</a:t>
            </a:r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8495550" y="1396799"/>
            <a:ext cx="973122" cy="696208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</a:rPr>
              <a:t>Strategy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4920857" y="2327637"/>
            <a:ext cx="2060551" cy="764153"/>
          </a:xfrm>
          <a:prstGeom prst="roundRect">
            <a:avLst/>
          </a:prstGeom>
          <a:solidFill>
            <a:schemeClr val="tx2">
              <a:lumMod val="10000"/>
            </a:schemeClr>
          </a:solidFill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stCxn id="13" idx="1"/>
            <a:endCxn id="4" idx="2"/>
          </p:cNvCxnSpPr>
          <p:nvPr/>
        </p:nvCxnSpPr>
        <p:spPr>
          <a:xfrm rot="10800000">
            <a:off x="4192463" y="1917188"/>
            <a:ext cx="728395" cy="792527"/>
          </a:xfrm>
          <a:prstGeom prst="curvedConnector2">
            <a:avLst/>
          </a:prstGeom>
          <a:ln w="28575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2" idx="2"/>
            <a:endCxn id="13" idx="3"/>
          </p:cNvCxnSpPr>
          <p:nvPr/>
        </p:nvCxnSpPr>
        <p:spPr>
          <a:xfrm rot="5400000">
            <a:off x="7673407" y="1401009"/>
            <a:ext cx="616707" cy="2000703"/>
          </a:xfrm>
          <a:prstGeom prst="curvedConnector2">
            <a:avLst/>
          </a:prstGeom>
          <a:ln w="28575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602687" y="2405550"/>
            <a:ext cx="8130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Used in</a:t>
            </a:r>
            <a:endParaRPr lang="en-US" sz="14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8550965" y="2401937"/>
            <a:ext cx="1095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/>
              <a:t>Applied to</a:t>
            </a:r>
            <a:endParaRPr lang="en-US" sz="1400" b="1" dirty="0"/>
          </a:p>
        </p:txBody>
      </p:sp>
      <p:grpSp>
        <p:nvGrpSpPr>
          <p:cNvPr id="138" name="Group 137"/>
          <p:cNvGrpSpPr/>
          <p:nvPr/>
        </p:nvGrpSpPr>
        <p:grpSpPr>
          <a:xfrm>
            <a:off x="5721902" y="4371656"/>
            <a:ext cx="2098193" cy="1821730"/>
            <a:chOff x="7016061" y="3951808"/>
            <a:chExt cx="2098193" cy="1821730"/>
          </a:xfrm>
        </p:grpSpPr>
        <p:grpSp>
          <p:nvGrpSpPr>
            <p:cNvPr id="81" name="Group 80"/>
            <p:cNvGrpSpPr/>
            <p:nvPr/>
          </p:nvGrpSpPr>
          <p:grpSpPr>
            <a:xfrm>
              <a:off x="7016061" y="3951808"/>
              <a:ext cx="1795816" cy="1444509"/>
              <a:chOff x="6761928" y="3532912"/>
              <a:chExt cx="3063998" cy="2691244"/>
            </a:xfrm>
          </p:grpSpPr>
          <p:sp>
            <p:nvSpPr>
              <p:cNvPr id="29" name="Trapezoid 28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1" name="Straight Connector 30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endCxn id="29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oup 81"/>
            <p:cNvGrpSpPr/>
            <p:nvPr/>
          </p:nvGrpSpPr>
          <p:grpSpPr>
            <a:xfrm>
              <a:off x="7147412" y="4140419"/>
              <a:ext cx="1795816" cy="1444509"/>
              <a:chOff x="6761928" y="3532912"/>
              <a:chExt cx="3063998" cy="2691244"/>
            </a:xfrm>
          </p:grpSpPr>
          <p:sp>
            <p:nvSpPr>
              <p:cNvPr id="83" name="Trapezoid 82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4" name="Straight Connector 83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>
                <a:endCxn id="83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Group 94"/>
            <p:cNvGrpSpPr/>
            <p:nvPr/>
          </p:nvGrpSpPr>
          <p:grpSpPr>
            <a:xfrm>
              <a:off x="7318438" y="4329029"/>
              <a:ext cx="1795816" cy="1444509"/>
              <a:chOff x="6761928" y="3532912"/>
              <a:chExt cx="3063998" cy="2691244"/>
            </a:xfrm>
          </p:grpSpPr>
          <p:sp>
            <p:nvSpPr>
              <p:cNvPr id="96" name="Trapezoid 95"/>
              <p:cNvSpPr/>
              <p:nvPr/>
            </p:nvSpPr>
            <p:spPr>
              <a:xfrm rot="5400000">
                <a:off x="6952840" y="3351070"/>
                <a:ext cx="2691244" cy="3054927"/>
              </a:xfrm>
              <a:prstGeom prst="trapezoid">
                <a:avLst>
                  <a:gd name="adj" fmla="val 36197"/>
                </a:avLst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6761928" y="4360660"/>
                <a:ext cx="3054928" cy="29748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6761928" y="4618332"/>
                <a:ext cx="3054928" cy="1555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V="1">
                <a:off x="6780068" y="5036935"/>
                <a:ext cx="3036788" cy="241044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 flipV="1">
                <a:off x="6780068" y="5163122"/>
                <a:ext cx="3045858" cy="543381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 flipV="1">
                <a:off x="6780068" y="4888771"/>
                <a:ext cx="3036788" cy="9811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6761928" y="3965879"/>
                <a:ext cx="3050393" cy="57380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7358575" y="3719945"/>
                <a:ext cx="0" cy="2296391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7845136" y="3838685"/>
                <a:ext cx="0" cy="204257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>
                <a:endCxn id="96" idx="3"/>
              </p:cNvCxnSpPr>
              <p:nvPr/>
            </p:nvCxnSpPr>
            <p:spPr>
              <a:xfrm>
                <a:off x="8298462" y="4009261"/>
                <a:ext cx="0" cy="1727820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8809839" y="4194830"/>
                <a:ext cx="12043" cy="1374697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9329384" y="4360660"/>
                <a:ext cx="12043" cy="1074152"/>
              </a:xfrm>
              <a:prstGeom prst="line">
                <a:avLst/>
              </a:prstGeom>
              <a:ln>
                <a:solidFill>
                  <a:schemeClr val="bg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1" name="Trapezoid 110"/>
          <p:cNvSpPr/>
          <p:nvPr/>
        </p:nvSpPr>
        <p:spPr>
          <a:xfrm rot="5400000">
            <a:off x="1765556" y="4696981"/>
            <a:ext cx="1444509" cy="1224693"/>
          </a:xfrm>
          <a:prstGeom prst="trapezoid">
            <a:avLst>
              <a:gd name="adj" fmla="val 36197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2" name="Straight Connector 111"/>
          <p:cNvCxnSpPr/>
          <p:nvPr/>
        </p:nvCxnSpPr>
        <p:spPr>
          <a:xfrm>
            <a:off x="1870148" y="5031362"/>
            <a:ext cx="1230009" cy="9047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70148" y="5169666"/>
            <a:ext cx="1230009" cy="2811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V="1">
            <a:off x="1880780" y="5435466"/>
            <a:ext cx="1219377" cy="882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V="1">
            <a:off x="1880780" y="5547012"/>
            <a:ext cx="1219377" cy="2067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endCxn id="111" idx="0"/>
          </p:cNvCxnSpPr>
          <p:nvPr/>
        </p:nvCxnSpPr>
        <p:spPr>
          <a:xfrm flipV="1">
            <a:off x="1880780" y="5309328"/>
            <a:ext cx="1219377" cy="5815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1870148" y="4819465"/>
            <a:ext cx="1230009" cy="23410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219844" y="4687462"/>
            <a:ext cx="0" cy="1232574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1" idx="1"/>
            <a:endCxn id="111" idx="3"/>
          </p:cNvCxnSpPr>
          <p:nvPr/>
        </p:nvCxnSpPr>
        <p:spPr>
          <a:xfrm>
            <a:off x="2487810" y="4808724"/>
            <a:ext cx="0" cy="1001207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2781000" y="4914974"/>
            <a:ext cx="20782" cy="782849"/>
          </a:xfrm>
          <a:prstGeom prst="line">
            <a:avLst/>
          </a:prstGeom>
          <a:ln>
            <a:solidFill>
              <a:schemeClr val="bg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TextBox 122"/>
          <p:cNvSpPr txBox="1"/>
          <p:nvPr/>
        </p:nvSpPr>
        <p:spPr>
          <a:xfrm>
            <a:off x="612211" y="3789704"/>
            <a:ext cx="4099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Grid Implementation from scratch</a:t>
            </a:r>
            <a:endParaRPr lang="en-US" dirty="0"/>
          </a:p>
        </p:txBody>
      </p:sp>
      <p:sp>
        <p:nvSpPr>
          <p:cNvPr id="137" name="TextBox 136"/>
          <p:cNvSpPr txBox="1"/>
          <p:nvPr/>
        </p:nvSpPr>
        <p:spPr>
          <a:xfrm>
            <a:off x="5603817" y="3993132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Flatten out 3D grid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1196360" y="3367087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accent3"/>
                </a:solidFill>
              </a:rPr>
              <a:t>First</a:t>
            </a:r>
            <a:r>
              <a:rPr lang="en-US" sz="2000" u="sng" dirty="0" smtClean="0">
                <a:solidFill>
                  <a:schemeClr val="accent3"/>
                </a:solidFill>
              </a:rPr>
              <a:t> Implementation</a:t>
            </a:r>
            <a:endParaRPr lang="en-US" sz="2000" u="sng" dirty="0">
              <a:solidFill>
                <a:schemeClr val="accent3"/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7069376" y="3384476"/>
            <a:ext cx="3182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 smtClean="0">
                <a:solidFill>
                  <a:schemeClr val="accent3"/>
                </a:solidFill>
              </a:rPr>
              <a:t>Second</a:t>
            </a:r>
            <a:r>
              <a:rPr lang="en-US" sz="2000" u="sng" dirty="0" smtClean="0">
                <a:solidFill>
                  <a:schemeClr val="accent3"/>
                </a:solidFill>
              </a:rPr>
              <a:t> Implementation</a:t>
            </a:r>
            <a:endParaRPr lang="en-US" sz="2000" u="sng" dirty="0">
              <a:solidFill>
                <a:schemeClr val="accent3"/>
              </a:solidFill>
            </a:endParaRPr>
          </a:p>
        </p:txBody>
      </p:sp>
      <p:sp>
        <p:nvSpPr>
          <p:cNvPr id="141" name="Rectangle 140"/>
          <p:cNvSpPr/>
          <p:nvPr/>
        </p:nvSpPr>
        <p:spPr>
          <a:xfrm>
            <a:off x="8380838" y="4111791"/>
            <a:ext cx="166254" cy="254826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9273870" y="4354141"/>
            <a:ext cx="134034" cy="2116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/>
          <p:cNvSpPr/>
          <p:nvPr/>
        </p:nvSpPr>
        <p:spPr>
          <a:xfrm>
            <a:off x="9457443" y="4355457"/>
            <a:ext cx="134034" cy="21162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TextBox 144"/>
          <p:cNvSpPr txBox="1"/>
          <p:nvPr/>
        </p:nvSpPr>
        <p:spPr>
          <a:xfrm>
            <a:off x="9163677" y="4019949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Hidden layers</a:t>
            </a:r>
            <a:endParaRPr lang="en-US" sz="1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8251329" y="3768434"/>
            <a:ext cx="11897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Input layers</a:t>
            </a:r>
            <a:endParaRPr lang="en-US" sz="1400" b="1"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54" name="Group 153"/>
          <p:cNvGrpSpPr/>
          <p:nvPr/>
        </p:nvGrpSpPr>
        <p:grpSpPr>
          <a:xfrm>
            <a:off x="10241267" y="4595222"/>
            <a:ext cx="798273" cy="1505317"/>
            <a:chOff x="10529905" y="4221890"/>
            <a:chExt cx="798273" cy="1505317"/>
          </a:xfrm>
        </p:grpSpPr>
        <p:sp>
          <p:nvSpPr>
            <p:cNvPr id="147" name="TextBox 146"/>
            <p:cNvSpPr txBox="1"/>
            <p:nvPr/>
          </p:nvSpPr>
          <p:spPr>
            <a:xfrm>
              <a:off x="10529905" y="4221890"/>
              <a:ext cx="787883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Up</a:t>
              </a:r>
              <a:endParaRPr lang="en-US" dirty="0"/>
            </a:p>
          </p:txBody>
        </p:sp>
        <p:sp>
          <p:nvSpPr>
            <p:cNvPr id="148" name="TextBox 147"/>
            <p:cNvSpPr txBox="1"/>
            <p:nvPr/>
          </p:nvSpPr>
          <p:spPr>
            <a:xfrm>
              <a:off x="10533033" y="4605913"/>
              <a:ext cx="784755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Down</a:t>
              </a:r>
              <a:endParaRPr lang="en-US" dirty="0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0533032" y="4995970"/>
              <a:ext cx="795146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Left</a:t>
              </a:r>
              <a:endParaRPr lang="en-US" sz="1600" dirty="0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0540295" y="5388653"/>
              <a:ext cx="787883" cy="338554"/>
            </a:xfrm>
            <a:prstGeom prst="rect">
              <a:avLst/>
            </a:prstGeom>
            <a:noFill/>
            <a:ln>
              <a:solidFill>
                <a:schemeClr val="bg2">
                  <a:lumMod val="20000"/>
                  <a:lumOff val="8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Right</a:t>
              </a:r>
              <a:endParaRPr lang="en-US" dirty="0"/>
            </a:p>
          </p:txBody>
        </p:sp>
      </p:grpSp>
      <p:sp>
        <p:nvSpPr>
          <p:cNvPr id="151" name="Right Arrow 150"/>
          <p:cNvSpPr/>
          <p:nvPr/>
        </p:nvSpPr>
        <p:spPr>
          <a:xfrm>
            <a:off x="7981724" y="5230495"/>
            <a:ext cx="226536" cy="202170"/>
          </a:xfrm>
          <a:prstGeom prst="rightArrow">
            <a:avLst/>
          </a:prstGeom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8811926" y="5237266"/>
            <a:ext cx="226536" cy="20217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ight Arrow 152"/>
          <p:cNvSpPr/>
          <p:nvPr/>
        </p:nvSpPr>
        <p:spPr>
          <a:xfrm>
            <a:off x="9825621" y="5237266"/>
            <a:ext cx="226536" cy="20217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10134682" y="4304190"/>
            <a:ext cx="9284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Decision</a:t>
            </a:r>
            <a:endParaRPr lang="en-US" sz="1600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4891582" y="6158351"/>
            <a:ext cx="11817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B0F0"/>
                </a:solidFill>
              </a:rPr>
              <a:t>Police car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025704" y="5914537"/>
            <a:ext cx="909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My Car</a:t>
            </a:r>
            <a:endParaRPr lang="en-US" sz="16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4602502" y="5650070"/>
            <a:ext cx="11785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FFC000"/>
                </a:solidFill>
              </a:rPr>
              <a:t>Obstacles</a:t>
            </a:r>
            <a:endParaRPr lang="en-US" sz="1600" b="1" dirty="0">
              <a:solidFill>
                <a:srgbClr val="FFC000"/>
              </a:solidFill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484517" y="5049213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Grid States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1913358" y="425700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Actions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2872" y="2625696"/>
            <a:ext cx="1466850" cy="4339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862634" y="2362526"/>
            <a:ext cx="21499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Created game with</a:t>
            </a:r>
            <a:endParaRPr lang="en-US" sz="1600" dirty="0"/>
          </a:p>
        </p:txBody>
      </p:sp>
      <p:sp>
        <p:nvSpPr>
          <p:cNvPr id="108" name="TextBox 107"/>
          <p:cNvSpPr txBox="1"/>
          <p:nvPr/>
        </p:nvSpPr>
        <p:spPr>
          <a:xfrm>
            <a:off x="1864357" y="5914971"/>
            <a:ext cx="378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up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2238774" y="578553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down</a:t>
            </a:r>
            <a:endParaRPr lang="en-US" sz="1200" b="1" dirty="0">
              <a:solidFill>
                <a:srgbClr val="00B0F0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2678255" y="5678176"/>
            <a:ext cx="409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left</a:t>
            </a:r>
            <a:endParaRPr lang="en-US" sz="1600" b="1" dirty="0">
              <a:solidFill>
                <a:srgbClr val="00B0F0"/>
              </a:solidFill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911489" y="5556929"/>
            <a:ext cx="5116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00B0F0"/>
                </a:solidFill>
              </a:rPr>
              <a:t>right</a:t>
            </a:r>
            <a:endParaRPr lang="en-US" sz="16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52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18325" y="2762414"/>
            <a:ext cx="30644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rgbClr val="FFFF00"/>
                </a:solidFill>
              </a:rPr>
              <a:t>DEMO</a:t>
            </a:r>
            <a:endParaRPr lang="en-US" sz="28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59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1"/>
            <a:ext cx="5476642" cy="54814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62984" y="22340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863991" y="2306472"/>
            <a:ext cx="2364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Convention Training time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10698818" y="2434863"/>
            <a:ext cx="1139614" cy="54864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15 mins</a:t>
            </a:r>
            <a:endParaRPr lang="en-US" sz="20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863993" y="4704009"/>
            <a:ext cx="1834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Updated Training time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0704914" y="4818399"/>
            <a:ext cx="1139614" cy="548640"/>
          </a:xfrm>
          <a:prstGeom prst="rect">
            <a:avLst/>
          </a:prstGeom>
          <a:solidFill>
            <a:srgbClr val="00B050"/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8</a:t>
            </a:r>
            <a:r>
              <a:rPr lang="en-US" sz="2000" b="1" dirty="0" smtClean="0"/>
              <a:t> mins</a:t>
            </a:r>
            <a:endParaRPr lang="en-US" sz="2000" b="1" dirty="0"/>
          </a:p>
        </p:txBody>
      </p:sp>
      <p:sp>
        <p:nvSpPr>
          <p:cNvPr id="10" name="Striped Right Arrow 9"/>
          <p:cNvSpPr/>
          <p:nvPr/>
        </p:nvSpPr>
        <p:spPr>
          <a:xfrm rot="5400000">
            <a:off x="9911954" y="3667314"/>
            <a:ext cx="988240" cy="402336"/>
          </a:xfrm>
          <a:prstGeom prst="stripedRightArrow">
            <a:avLst>
              <a:gd name="adj1" fmla="val 68182"/>
              <a:gd name="adj2" fmla="val 59091"/>
            </a:avLst>
          </a:prstGeom>
          <a:solidFill>
            <a:schemeClr val="tx1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8863991" y="2306472"/>
            <a:ext cx="3084169" cy="81468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8870087" y="4677816"/>
            <a:ext cx="3084169" cy="814680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3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2201" y="296853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Static case after training</a:t>
            </a:r>
            <a:endParaRPr lang="en-US" sz="4800" dirty="0">
              <a:solidFill>
                <a:srgbClr val="FFFF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369" y="1227553"/>
            <a:ext cx="5492998" cy="547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1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029" y="296854"/>
            <a:ext cx="9404723" cy="1400530"/>
          </a:xfrm>
        </p:spPr>
        <p:txBody>
          <a:bodyPr/>
          <a:lstStyle/>
          <a:p>
            <a:r>
              <a:rPr lang="en-US" sz="4800" dirty="0" smtClean="0">
                <a:solidFill>
                  <a:srgbClr val="FFFF00"/>
                </a:solidFill>
              </a:rPr>
              <a:t>Dynamic Environment Update</a:t>
            </a:r>
            <a:endParaRPr lang="en-US" sz="4800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2628035" y="1353521"/>
            <a:ext cx="6387288" cy="116378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01787" y="1540558"/>
            <a:ext cx="1828574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Simulator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7200594" y="1540558"/>
            <a:ext cx="1637196" cy="789709"/>
          </a:xfrm>
          <a:prstGeom prst="roundRect">
            <a:avLst/>
          </a:prstGeom>
          <a:solidFill>
            <a:srgbClr val="FFC000"/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>
                    <a:lumMod val="95000"/>
                    <a:lumOff val="5000"/>
                  </a:schemeClr>
                </a:solidFill>
              </a:rPr>
              <a:t>Learner</a:t>
            </a:r>
            <a:endParaRPr lang="en-US" b="1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19060" y="1704577"/>
            <a:ext cx="1654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4">
                    <a:lumMod val="50000"/>
                  </a:schemeClr>
                </a:solidFill>
              </a:rPr>
              <a:t>transitions</a:t>
            </a:r>
            <a:endParaRPr 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4745913" y="1925012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6741470" y="1935409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142148" y="1914626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9104112" y="1956198"/>
            <a:ext cx="370335" cy="1"/>
          </a:xfrm>
          <a:prstGeom prst="straightConnector1">
            <a:avLst/>
          </a:prstGeom>
          <a:ln w="57150"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362572" y="1496762"/>
            <a:ext cx="1664024" cy="750380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Reward </a:t>
            </a:r>
          </a:p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System</a:t>
            </a:r>
            <a:endParaRPr lang="en-US" sz="1600" b="1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9546134" y="1540558"/>
            <a:ext cx="1649689" cy="789709"/>
          </a:xfrm>
          <a:prstGeom prst="round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tx1"/>
                </a:solidFill>
              </a:rPr>
              <a:t>Strategy</a:t>
            </a:r>
            <a:endParaRPr lang="en-US" sz="1600" b="1" dirty="0">
              <a:solidFill>
                <a:schemeClr val="tx1"/>
              </a:solidFill>
            </a:endParaRPr>
          </a:p>
        </p:txBody>
      </p:sp>
      <p:cxnSp>
        <p:nvCxnSpPr>
          <p:cNvPr id="14" name="Curved Connector 13"/>
          <p:cNvCxnSpPr>
            <a:endCxn id="12" idx="2"/>
          </p:cNvCxnSpPr>
          <p:nvPr/>
        </p:nvCxnSpPr>
        <p:spPr>
          <a:xfrm rot="10800000">
            <a:off x="1194585" y="2247142"/>
            <a:ext cx="3929411" cy="1524000"/>
          </a:xfrm>
          <a:prstGeom prst="curvedConnector2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13" idx="2"/>
          </p:cNvCxnSpPr>
          <p:nvPr/>
        </p:nvCxnSpPr>
        <p:spPr>
          <a:xfrm rot="5400000">
            <a:off x="7851894" y="1252054"/>
            <a:ext cx="1440873" cy="3597299"/>
          </a:xfrm>
          <a:prstGeom prst="curvedConnector2">
            <a:avLst/>
          </a:prstGeom>
          <a:ln w="57150">
            <a:solidFill>
              <a:schemeClr val="tx1">
                <a:lumMod val="9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7605" y="3640558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Change</a:t>
            </a:r>
            <a:endParaRPr lang="en-US" sz="2000" b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722" y="2922558"/>
            <a:ext cx="1650230" cy="164788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8948053" y="3570045"/>
            <a:ext cx="14510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Update </a:t>
            </a:r>
          </a:p>
          <a:p>
            <a:r>
              <a:rPr lang="en-US" sz="2000" b="1" dirty="0" smtClean="0"/>
              <a:t>Opponent</a:t>
            </a:r>
            <a:endParaRPr lang="en-US" sz="20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5749447" y="4975696"/>
            <a:ext cx="5757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 smtClean="0"/>
              <a:t>X</a:t>
            </a:r>
            <a:endParaRPr lang="en-US" sz="5000" dirty="0"/>
          </a:p>
        </p:txBody>
      </p:sp>
      <p:sp>
        <p:nvSpPr>
          <p:cNvPr id="20" name="Rounded Rectangle 19"/>
          <p:cNvSpPr/>
          <p:nvPr/>
        </p:nvSpPr>
        <p:spPr>
          <a:xfrm>
            <a:off x="112734" y="1227551"/>
            <a:ext cx="11649206" cy="37481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4829458" y="5850337"/>
            <a:ext cx="2415775" cy="76823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100,000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46414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1171</TotalTime>
  <Words>1302</Words>
  <Application>Microsoft Office PowerPoint</Application>
  <PresentationFormat>Widescreen</PresentationFormat>
  <Paragraphs>272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Century Gothic</vt:lpstr>
      <vt:lpstr>Wingdings</vt:lpstr>
      <vt:lpstr>Wingdings 3</vt:lpstr>
      <vt:lpstr>Ion</vt:lpstr>
      <vt:lpstr>Simulated Smart Car with Reinforcement Learning </vt:lpstr>
      <vt:lpstr>Motivation for using Reinforcement Learning</vt:lpstr>
      <vt:lpstr>What is Reinforcement Learning</vt:lpstr>
      <vt:lpstr>Two modes of Learning</vt:lpstr>
      <vt:lpstr>Process</vt:lpstr>
      <vt:lpstr>PowerPoint Presentation</vt:lpstr>
      <vt:lpstr>Training</vt:lpstr>
      <vt:lpstr>Static case after training</vt:lpstr>
      <vt:lpstr>Dynamic Environment Update</vt:lpstr>
      <vt:lpstr>Dynamic Environment Update</vt:lpstr>
      <vt:lpstr>Dynamic Environment Update</vt:lpstr>
      <vt:lpstr>Change Reward State  without any training</vt:lpstr>
      <vt:lpstr>Applications</vt:lpstr>
      <vt:lpstr>Maroof H. Khan</vt:lpstr>
      <vt:lpstr>PowerPoint Presentation</vt:lpstr>
      <vt:lpstr>Thanks:</vt:lpstr>
      <vt:lpstr>Further work</vt:lpstr>
      <vt:lpstr>How about dynamic situations</vt:lpstr>
      <vt:lpstr>Further Improvements   </vt:lpstr>
      <vt:lpstr>Two modes </vt:lpstr>
      <vt:lpstr>What is Reinforcement Learning</vt:lpstr>
      <vt:lpstr>Recursive Q- update</vt:lpstr>
      <vt:lpstr>Process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Simulated Smart Car </dc:title>
  <dc:creator>Maroof Khan</dc:creator>
  <cp:lastModifiedBy>Maroof Khan</cp:lastModifiedBy>
  <cp:revision>118</cp:revision>
  <dcterms:created xsi:type="dcterms:W3CDTF">2016-09-16T17:18:18Z</dcterms:created>
  <dcterms:modified xsi:type="dcterms:W3CDTF">2016-09-22T22:42:50Z</dcterms:modified>
</cp:coreProperties>
</file>